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handoutMasterIdLst>
    <p:handoutMasterId r:id="rId17"/>
  </p:handoutMasterIdLst>
  <p:sldIdLst>
    <p:sldId id="267" r:id="rId5"/>
    <p:sldId id="270" r:id="rId6"/>
    <p:sldId id="261" r:id="rId7"/>
    <p:sldId id="269" r:id="rId8"/>
    <p:sldId id="259" r:id="rId9"/>
    <p:sldId id="262" r:id="rId10"/>
    <p:sldId id="274" r:id="rId11"/>
    <p:sldId id="271" r:id="rId12"/>
    <p:sldId id="275" r:id="rId13"/>
    <p:sldId id="273" r:id="rId14"/>
    <p:sldId id="277"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12"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6B955-9ABA-47D4-BA0F-43D209E6DE06}" type="datetimeFigureOut">
              <a:rPr lang="en-US" smtClean="0"/>
              <a:t>9/1/2020</a:t>
            </a:fld>
            <a:endParaRPr lang="en-US" dirty="0"/>
          </a:p>
        </p:txBody>
      </p:sp>
      <p:sp>
        <p:nvSpPr>
          <p:cNvPr id="4" name="Footer Placeholder 3">
            <a:extLst>
              <a:ext uri="{FF2B5EF4-FFF2-40B4-BE49-F238E27FC236}">
                <a16:creationId xmlns:a16="http://schemas.microsoft.com/office/drawing/2014/main"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9/1/2020</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9/1/2020</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9/1/2020</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9/1/2020</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9/1/2020</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9/1/2020</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9/1/2020</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9/1/2020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9/1/2020</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hyperlink" Target="https://www.thesaurus.com/browse/tour" TargetMode="External"/><Relationship Id="rId13" Type="http://schemas.openxmlformats.org/officeDocument/2006/relationships/hyperlink" Target="https://www.thesaurus.com/browse/gait" TargetMode="External"/><Relationship Id="rId18" Type="http://schemas.openxmlformats.org/officeDocument/2006/relationships/hyperlink" Target="https://www.thesaurus.com/browse/promenade" TargetMode="External"/><Relationship Id="rId26" Type="http://schemas.openxmlformats.org/officeDocument/2006/relationships/hyperlink" Target="https://www.thesaurus.com/browse/schlepp" TargetMode="External"/><Relationship Id="rId3" Type="http://schemas.openxmlformats.org/officeDocument/2006/relationships/hyperlink" Target="https://www.thesaurus.com/browse/jaunt" TargetMode="External"/><Relationship Id="rId21" Type="http://schemas.openxmlformats.org/officeDocument/2006/relationships/hyperlink" Target="https://www.thesaurus.com/browse/stride" TargetMode="External"/><Relationship Id="rId7" Type="http://schemas.openxmlformats.org/officeDocument/2006/relationships/hyperlink" Target="https://www.thesaurus.com/browse/stroll" TargetMode="External"/><Relationship Id="rId12" Type="http://schemas.openxmlformats.org/officeDocument/2006/relationships/hyperlink" Target="https://www.thesaurus.com/browse/constitutional" TargetMode="External"/><Relationship Id="rId17" Type="http://schemas.openxmlformats.org/officeDocument/2006/relationships/hyperlink" Target="https://www.thesaurus.com/browse/peregrination" TargetMode="External"/><Relationship Id="rId25" Type="http://schemas.openxmlformats.org/officeDocument/2006/relationships/hyperlink" Target="https://www.thesaurus.com/browse/turn" TargetMode="External"/><Relationship Id="rId2" Type="http://schemas.openxmlformats.org/officeDocument/2006/relationships/hyperlink" Target="https://www.thesaurus.com/browse/hike" TargetMode="External"/><Relationship Id="rId16" Type="http://schemas.openxmlformats.org/officeDocument/2006/relationships/hyperlink" Target="https://www.thesaurus.com/browse/perambulation" TargetMode="External"/><Relationship Id="rId20" Type="http://schemas.openxmlformats.org/officeDocument/2006/relationships/hyperlink" Target="https://www.thesaurus.com/browse/saunter" TargetMode="External"/><Relationship Id="rId1" Type="http://schemas.openxmlformats.org/officeDocument/2006/relationships/slideLayout" Target="../slideLayouts/slideLayout13.xml"/><Relationship Id="rId6" Type="http://schemas.openxmlformats.org/officeDocument/2006/relationships/hyperlink" Target="https://www.thesaurus.com/browse/stretch" TargetMode="External"/><Relationship Id="rId11" Type="http://schemas.openxmlformats.org/officeDocument/2006/relationships/hyperlink" Target="https://www.thesaurus.com/browse/circuit" TargetMode="External"/><Relationship Id="rId24" Type="http://schemas.openxmlformats.org/officeDocument/2006/relationships/hyperlink" Target="https://www.thesaurus.com/browse/tread" TargetMode="External"/><Relationship Id="rId5" Type="http://schemas.openxmlformats.org/officeDocument/2006/relationships/hyperlink" Target="https://www.thesaurus.com/browse/step" TargetMode="External"/><Relationship Id="rId15" Type="http://schemas.openxmlformats.org/officeDocument/2006/relationships/hyperlink" Target="https://www.thesaurus.com/browse/pace" TargetMode="External"/><Relationship Id="rId23" Type="http://schemas.openxmlformats.org/officeDocument/2006/relationships/hyperlink" Target="https://www.thesaurus.com/browse/tramp" TargetMode="External"/><Relationship Id="rId10" Type="http://schemas.openxmlformats.org/officeDocument/2006/relationships/hyperlink" Target="https://www.thesaurus.com/browse/carriage" TargetMode="External"/><Relationship Id="rId19" Type="http://schemas.openxmlformats.org/officeDocument/2006/relationships/hyperlink" Target="https://www.thesaurus.com/browse/ramble" TargetMode="External"/><Relationship Id="rId4" Type="http://schemas.openxmlformats.org/officeDocument/2006/relationships/hyperlink" Target="https://www.thesaurus.com/browse/parade" TargetMode="External"/><Relationship Id="rId9" Type="http://schemas.openxmlformats.org/officeDocument/2006/relationships/hyperlink" Target="https://www.thesaurus.com/browse/airing" TargetMode="External"/><Relationship Id="rId14" Type="http://schemas.openxmlformats.org/officeDocument/2006/relationships/hyperlink" Target="https://www.thesaurus.com/browse/march" TargetMode="External"/><Relationship Id="rId22" Type="http://schemas.openxmlformats.org/officeDocument/2006/relationships/hyperlink" Target="https://www.thesaurus.com/browse/traips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p:txBody>
          <a:bodyPr/>
          <a:lstStyle/>
          <a:p>
            <a:r>
              <a:rPr lang="en-US" dirty="0"/>
              <a:t>WORDS to REMOVE</a:t>
            </a:r>
            <a:br>
              <a:rPr lang="en-US" dirty="0"/>
            </a:br>
            <a:r>
              <a:rPr lang="en-US" dirty="0"/>
              <a:t>From Your Writing </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167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0789B-D27B-4C18-8A1C-6FAA76DEFF62}"/>
              </a:ext>
            </a:extLst>
          </p:cNvPr>
          <p:cNvSpPr>
            <a:spLocks noGrp="1"/>
          </p:cNvSpPr>
          <p:nvPr>
            <p:ph type="title"/>
          </p:nvPr>
        </p:nvSpPr>
        <p:spPr/>
        <p:txBody>
          <a:bodyPr/>
          <a:lstStyle/>
          <a:p>
            <a:r>
              <a:rPr lang="en-US" dirty="0"/>
              <a:t>Most of these I remove from prose only. </a:t>
            </a:r>
          </a:p>
        </p:txBody>
      </p:sp>
      <p:sp>
        <p:nvSpPr>
          <p:cNvPr id="3" name="Text Placeholder 2">
            <a:extLst>
              <a:ext uri="{FF2B5EF4-FFF2-40B4-BE49-F238E27FC236}">
                <a16:creationId xmlns:a16="http://schemas.microsoft.com/office/drawing/2014/main" id="{67D20A33-E290-45AD-A034-E179F39AA581}"/>
              </a:ext>
            </a:extLst>
          </p:cNvPr>
          <p:cNvSpPr>
            <a:spLocks noGrp="1"/>
          </p:cNvSpPr>
          <p:nvPr>
            <p:ph type="body" idx="1"/>
          </p:nvPr>
        </p:nvSpPr>
        <p:spPr/>
        <p:txBody>
          <a:bodyPr/>
          <a:lstStyle/>
          <a:p>
            <a:r>
              <a:rPr lang="en-US" dirty="0"/>
              <a:t>Dialogue a character may speak in fluffy language. </a:t>
            </a:r>
          </a:p>
        </p:txBody>
      </p:sp>
    </p:spTree>
    <p:extLst>
      <p:ext uri="{BB962C8B-B14F-4D97-AF65-F5344CB8AC3E}">
        <p14:creationId xmlns:p14="http://schemas.microsoft.com/office/powerpoint/2010/main" val="51505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3F153-B708-4CEC-B885-3C188F08DD02}"/>
              </a:ext>
            </a:extLst>
          </p:cNvPr>
          <p:cNvSpPr>
            <a:spLocks noGrp="1"/>
          </p:cNvSpPr>
          <p:nvPr>
            <p:ph type="ctrTitle"/>
          </p:nvPr>
        </p:nvSpPr>
        <p:spPr>
          <a:xfrm>
            <a:off x="1493241" y="1683202"/>
            <a:ext cx="9034786" cy="3007447"/>
          </a:xfrm>
        </p:spPr>
        <p:txBody>
          <a:bodyPr/>
          <a:lstStyle/>
          <a:p>
            <a:r>
              <a:rPr lang="en-US" dirty="0"/>
              <a:t>Every author has her own quirks, and over time, you should become familiar with your own.</a:t>
            </a:r>
          </a:p>
        </p:txBody>
      </p:sp>
    </p:spTree>
    <p:extLst>
      <p:ext uri="{BB962C8B-B14F-4D97-AF65-F5344CB8AC3E}">
        <p14:creationId xmlns:p14="http://schemas.microsoft.com/office/powerpoint/2010/main" val="264840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D101A7-A323-454B-B04B-034A656B1875}"/>
              </a:ext>
            </a:extLst>
          </p:cNvPr>
          <p:cNvSpPr>
            <a:spLocks noGrp="1"/>
          </p:cNvSpPr>
          <p:nvPr>
            <p:ph type="body" sz="quarter" idx="13"/>
          </p:nvPr>
        </p:nvSpPr>
        <p:spPr>
          <a:xfrm>
            <a:off x="973241" y="166891"/>
            <a:ext cx="11056572" cy="6426855"/>
          </a:xfrm>
        </p:spPr>
        <p:txBody>
          <a:bodyPr/>
          <a:lstStyle/>
          <a:p>
            <a:pPr marL="342900" indent="-342900" algn="l">
              <a:buFont typeface="Arial" panose="020B0604020202020204" pitchFamily="34" charset="0"/>
              <a:buChar char="•"/>
            </a:pPr>
            <a:r>
              <a:rPr lang="en-US" sz="2000" dirty="0"/>
              <a:t>It’s –LY but so many novels use “She said sardonically.” I think it needs to go.</a:t>
            </a:r>
            <a:br>
              <a:rPr lang="en-US" sz="2000" dirty="0"/>
            </a:br>
            <a:endParaRPr lang="en-US" sz="2000" dirty="0"/>
          </a:p>
          <a:p>
            <a:pPr marL="342900" indent="-342900" algn="l">
              <a:buFont typeface="Arial" panose="020B0604020202020204" pitchFamily="34" charset="0"/>
              <a:buChar char="•"/>
            </a:pPr>
            <a:r>
              <a:rPr lang="en-US" sz="2000" dirty="0"/>
              <a:t>One of the vampire novels I read, maybe Rachel Morgan, in one </a:t>
            </a:r>
            <a:r>
              <a:rPr lang="en-US" sz="2000"/>
              <a:t>book she constantly </a:t>
            </a:r>
            <a:r>
              <a:rPr lang="en-US" sz="2000" dirty="0"/>
              <a:t>said, “I thought about it.”</a:t>
            </a:r>
          </a:p>
        </p:txBody>
      </p:sp>
    </p:spTree>
    <p:extLst>
      <p:ext uri="{BB962C8B-B14F-4D97-AF65-F5344CB8AC3E}">
        <p14:creationId xmlns:p14="http://schemas.microsoft.com/office/powerpoint/2010/main" val="386942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4F3E-DAC2-4BE4-8252-E369416F122B}"/>
              </a:ext>
            </a:extLst>
          </p:cNvPr>
          <p:cNvSpPr>
            <a:spLocks noGrp="1"/>
          </p:cNvSpPr>
          <p:nvPr>
            <p:ph type="title"/>
          </p:nvPr>
        </p:nvSpPr>
        <p:spPr>
          <a:xfrm>
            <a:off x="511728" y="436229"/>
            <a:ext cx="10393960" cy="4120540"/>
          </a:xfrm>
        </p:spPr>
        <p:txBody>
          <a:bodyPr>
            <a:noAutofit/>
          </a:bodyPr>
          <a:lstStyle/>
          <a:p>
            <a:r>
              <a:rPr lang="en-US" sz="4800" dirty="0"/>
              <a:t>There is no science to my list. Some of these words come from other authors. </a:t>
            </a:r>
            <a:br>
              <a:rPr lang="en-US" sz="4800" dirty="0"/>
            </a:br>
            <a:r>
              <a:rPr lang="en-US" sz="4800" dirty="0"/>
              <a:t> When I draft a novel, I rewrite/edit four times. On the third pass I break out my list of words I try to remove that helps to button up and make the writing tighter.</a:t>
            </a:r>
          </a:p>
        </p:txBody>
      </p:sp>
      <p:sp>
        <p:nvSpPr>
          <p:cNvPr id="3" name="Text Placeholder 2">
            <a:extLst>
              <a:ext uri="{FF2B5EF4-FFF2-40B4-BE49-F238E27FC236}">
                <a16:creationId xmlns:a16="http://schemas.microsoft.com/office/drawing/2014/main" id="{BB9ADC56-0ECF-4178-AC20-FA65786F2EAB}"/>
              </a:ext>
            </a:extLst>
          </p:cNvPr>
          <p:cNvSpPr>
            <a:spLocks noGrp="1"/>
          </p:cNvSpPr>
          <p:nvPr>
            <p:ph type="body" idx="1"/>
          </p:nvPr>
        </p:nvSpPr>
        <p:spPr>
          <a:xfrm>
            <a:off x="765025" y="4819322"/>
            <a:ext cx="9612971" cy="737318"/>
          </a:xfrm>
        </p:spPr>
        <p:txBody>
          <a:bodyPr/>
          <a:lstStyle/>
          <a:p>
            <a:r>
              <a:rPr lang="en-US" dirty="0"/>
              <a:t>Take from this what you can use to make your own writing better. </a:t>
            </a:r>
          </a:p>
        </p:txBody>
      </p:sp>
    </p:spTree>
    <p:extLst>
      <p:ext uri="{BB962C8B-B14F-4D97-AF65-F5344CB8AC3E}">
        <p14:creationId xmlns:p14="http://schemas.microsoft.com/office/powerpoint/2010/main" val="47869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9891-6751-47AC-8441-AE5A5C595301}"/>
              </a:ext>
            </a:extLst>
          </p:cNvPr>
          <p:cNvSpPr>
            <a:spLocks noGrp="1"/>
          </p:cNvSpPr>
          <p:nvPr>
            <p:ph type="title"/>
          </p:nvPr>
        </p:nvSpPr>
        <p:spPr>
          <a:xfrm>
            <a:off x="6855274" y="500410"/>
            <a:ext cx="4644000" cy="1341602"/>
          </a:xfrm>
        </p:spPr>
        <p:txBody>
          <a:bodyPr>
            <a:normAutofit fontScale="90000"/>
          </a:bodyPr>
          <a:lstStyle/>
          <a:p>
            <a:r>
              <a:rPr lang="en-US" dirty="0"/>
              <a:t>― On Writing: A Memoir of the Craft </a:t>
            </a:r>
          </a:p>
        </p:txBody>
      </p:sp>
      <p:sp>
        <p:nvSpPr>
          <p:cNvPr id="3" name="Text Placeholder 2">
            <a:extLst>
              <a:ext uri="{FF2B5EF4-FFF2-40B4-BE49-F238E27FC236}">
                <a16:creationId xmlns:a16="http://schemas.microsoft.com/office/drawing/2014/main" id="{7903E92E-7C10-4FDF-B7B0-BF5A5A7DC515}"/>
              </a:ext>
            </a:extLst>
          </p:cNvPr>
          <p:cNvSpPr>
            <a:spLocks noGrp="1"/>
          </p:cNvSpPr>
          <p:nvPr>
            <p:ph type="body" sz="half" idx="2"/>
          </p:nvPr>
        </p:nvSpPr>
        <p:spPr>
          <a:xfrm>
            <a:off x="6930775" y="2323750"/>
            <a:ext cx="4644001" cy="4031316"/>
          </a:xfrm>
        </p:spPr>
        <p:txBody>
          <a:bodyPr/>
          <a:lstStyle/>
          <a:p>
            <a:r>
              <a:rPr lang="en-US" dirty="0"/>
              <a:t>“I believe the road to hell is paved with adverbs, and I will shout it from the rooftops. To put it another way, they're like dandelions. If you have one on your lawn, it looks pretty and unique. If you fail to root it out, however, you find five the next day... fifty the day after that... and then, my brothers and sisters, your lawn is totally, completely, and profligately covered with dandelions. By then you see them for the weeds they really are, but by then it's—GASP!!—too late.” </a:t>
            </a:r>
          </a:p>
        </p:txBody>
      </p:sp>
      <p:pic>
        <p:nvPicPr>
          <p:cNvPr id="6" name="Picture Placeholder 5" descr="A person in glasses looking at the camera&#10;&#10;Description automatically generated">
            <a:extLst>
              <a:ext uri="{FF2B5EF4-FFF2-40B4-BE49-F238E27FC236}">
                <a16:creationId xmlns:a16="http://schemas.microsoft.com/office/drawing/2014/main" id="{09FE5AFB-F5BD-4B7B-9435-2A52DEB920F2}"/>
              </a:ext>
            </a:extLst>
          </p:cNvPr>
          <p:cNvPicPr>
            <a:picLocks noGrp="1" noChangeAspect="1"/>
          </p:cNvPicPr>
          <p:nvPr>
            <p:ph type="pic" sz="quarter" idx="13"/>
          </p:nvPr>
        </p:nvPicPr>
        <p:blipFill>
          <a:blip r:embed="rId2"/>
          <a:srcRect t="19935" b="19935"/>
          <a:stretch>
            <a:fillRect/>
          </a:stretch>
        </p:blipFill>
        <p:spPr/>
      </p:pic>
      <p:sp>
        <p:nvSpPr>
          <p:cNvPr id="4" name="Text Placeholder 3">
            <a:extLst>
              <a:ext uri="{FF2B5EF4-FFF2-40B4-BE49-F238E27FC236}">
                <a16:creationId xmlns:a16="http://schemas.microsoft.com/office/drawing/2014/main" id="{5F0C8121-738F-4674-914D-B3EE5ED89F54}"/>
              </a:ext>
            </a:extLst>
          </p:cNvPr>
          <p:cNvSpPr>
            <a:spLocks noGrp="1"/>
          </p:cNvSpPr>
          <p:nvPr>
            <p:ph type="body" sz="quarter" idx="14"/>
          </p:nvPr>
        </p:nvSpPr>
        <p:spPr/>
        <p:txBody>
          <a:bodyPr/>
          <a:lstStyle/>
          <a:p>
            <a:r>
              <a:rPr lang="en-US" dirty="0">
                <a:solidFill>
                  <a:srgbClr val="1F497D"/>
                </a:solidFill>
              </a:rPr>
              <a:t>Author, Stephen King</a:t>
            </a:r>
          </a:p>
        </p:txBody>
      </p:sp>
    </p:spTree>
    <p:extLst>
      <p:ext uri="{BB962C8B-B14F-4D97-AF65-F5344CB8AC3E}">
        <p14:creationId xmlns:p14="http://schemas.microsoft.com/office/powerpoint/2010/main" val="327989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D60711B-6DCE-49FF-BD3D-38E736804554}"/>
              </a:ext>
            </a:extLst>
          </p:cNvPr>
          <p:cNvSpPr>
            <a:spLocks noGrp="1"/>
          </p:cNvSpPr>
          <p:nvPr>
            <p:ph type="title"/>
          </p:nvPr>
        </p:nvSpPr>
        <p:spPr>
          <a:xfrm>
            <a:off x="586246" y="400665"/>
            <a:ext cx="4858460" cy="1428136"/>
          </a:xfrm>
        </p:spPr>
        <p:txBody>
          <a:bodyPr/>
          <a:lstStyle/>
          <a:p>
            <a:r>
              <a:rPr lang="en-US" dirty="0"/>
              <a:t>R</a:t>
            </a:r>
            <a:r>
              <a:rPr lang="en-US" sz="3200" dirty="0"/>
              <a:t>EMOVE</a:t>
            </a:r>
            <a:r>
              <a:rPr lang="en-US" dirty="0"/>
              <a:t> VERY</a:t>
            </a:r>
          </a:p>
        </p:txBody>
      </p:sp>
      <p:pic>
        <p:nvPicPr>
          <p:cNvPr id="12" name="Picture Placeholder 11" descr="A screenshot of a cell phone&#10;&#10;Description automatically generated">
            <a:extLst>
              <a:ext uri="{FF2B5EF4-FFF2-40B4-BE49-F238E27FC236}">
                <a16:creationId xmlns:a16="http://schemas.microsoft.com/office/drawing/2014/main" id="{4AEA08D2-A100-4046-A749-D8B3BEBE54AB}"/>
              </a:ext>
            </a:extLst>
          </p:cNvPr>
          <p:cNvPicPr>
            <a:picLocks noGrp="1" noChangeAspect="1"/>
          </p:cNvPicPr>
          <p:nvPr>
            <p:ph idx="1"/>
          </p:nvPr>
        </p:nvPicPr>
        <p:blipFill rotWithShape="1">
          <a:blip r:embed="rId2"/>
          <a:srcRect t="297" r="-2" b="-2"/>
          <a:stretch/>
        </p:blipFill>
        <p:spPr>
          <a:xfrm>
            <a:off x="6695360" y="518474"/>
            <a:ext cx="4910394" cy="5759777"/>
          </a:xfrm>
          <a:noFill/>
        </p:spPr>
      </p:pic>
      <p:pic>
        <p:nvPicPr>
          <p:cNvPr id="16" name="Picture 15" descr="A close up of a sign&#10;&#10;Description automatically generated">
            <a:extLst>
              <a:ext uri="{FF2B5EF4-FFF2-40B4-BE49-F238E27FC236}">
                <a16:creationId xmlns:a16="http://schemas.microsoft.com/office/drawing/2014/main" id="{CE91FEC0-B1C9-4536-8954-8F0CEA63BB63}"/>
              </a:ext>
            </a:extLst>
          </p:cNvPr>
          <p:cNvPicPr>
            <a:picLocks noChangeAspect="1"/>
          </p:cNvPicPr>
          <p:nvPr/>
        </p:nvPicPr>
        <p:blipFill>
          <a:blip r:embed="rId3"/>
          <a:stretch>
            <a:fillRect/>
          </a:stretch>
        </p:blipFill>
        <p:spPr>
          <a:xfrm>
            <a:off x="1361718" y="1581148"/>
            <a:ext cx="3396894" cy="4876187"/>
          </a:xfrm>
          <a:prstGeom prst="rect">
            <a:avLst/>
          </a:prstGeom>
        </p:spPr>
      </p:pic>
    </p:spTree>
    <p:extLst>
      <p:ext uri="{BB962C8B-B14F-4D97-AF65-F5344CB8AC3E}">
        <p14:creationId xmlns:p14="http://schemas.microsoft.com/office/powerpoint/2010/main" val="7221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F4B2-1DB7-414F-A4A4-4F72BEAFAFC9}"/>
              </a:ext>
            </a:extLst>
          </p:cNvPr>
          <p:cNvSpPr>
            <a:spLocks noGrp="1"/>
          </p:cNvSpPr>
          <p:nvPr>
            <p:ph type="title"/>
          </p:nvPr>
        </p:nvSpPr>
        <p:spPr>
          <a:xfrm>
            <a:off x="586246" y="400664"/>
            <a:ext cx="4858460" cy="1444913"/>
          </a:xfrm>
        </p:spPr>
        <p:txBody>
          <a:bodyPr/>
          <a:lstStyle/>
          <a:p>
            <a:r>
              <a:rPr lang="en-US" dirty="0"/>
              <a:t>More White Space</a:t>
            </a:r>
          </a:p>
        </p:txBody>
      </p:sp>
      <p:sp>
        <p:nvSpPr>
          <p:cNvPr id="4" name="Text Placeholder 3">
            <a:extLst>
              <a:ext uri="{FF2B5EF4-FFF2-40B4-BE49-F238E27FC236}">
                <a16:creationId xmlns:a16="http://schemas.microsoft.com/office/drawing/2014/main" id="{88A3B9A3-E4C7-4E87-9EAE-EBDC28D24C12}"/>
              </a:ext>
            </a:extLst>
          </p:cNvPr>
          <p:cNvSpPr>
            <a:spLocks noGrp="1"/>
          </p:cNvSpPr>
          <p:nvPr>
            <p:ph type="body" sz="half" idx="2"/>
          </p:nvPr>
        </p:nvSpPr>
        <p:spPr/>
        <p:txBody>
          <a:bodyPr/>
          <a:lstStyle/>
          <a:p>
            <a:r>
              <a:rPr lang="en-US" dirty="0"/>
              <a:t>Removing of 99% -LY words was a big part of scriptwriting. </a:t>
            </a:r>
          </a:p>
          <a:p>
            <a:r>
              <a:rPr lang="en-US" dirty="0"/>
              <a:t>SUDDENLY not only an –LY but a forbidden word. SUDDEN goes too.</a:t>
            </a:r>
          </a:p>
          <a:p>
            <a:r>
              <a:rPr lang="en-US" dirty="0"/>
              <a:t>BEGIN was another. You don’t begin to drink. You drink. </a:t>
            </a:r>
          </a:p>
          <a:p>
            <a:r>
              <a:rPr lang="en-US" dirty="0"/>
              <a:t>START is the same as BEGIN</a:t>
            </a:r>
          </a:p>
          <a:p>
            <a:r>
              <a:rPr lang="en-US" dirty="0"/>
              <a:t>By removing many –LY words and other Adverbs you get a stronger sentences. </a:t>
            </a:r>
          </a:p>
          <a:p>
            <a:endParaRPr lang="en-US" dirty="0"/>
          </a:p>
          <a:p>
            <a:r>
              <a:rPr lang="en-US" dirty="0"/>
              <a:t>Get rid of “</a:t>
            </a:r>
            <a:r>
              <a:rPr lang="en-US" dirty="0" err="1"/>
              <a:t>ing</a:t>
            </a:r>
            <a:r>
              <a:rPr lang="en-US" dirty="0"/>
              <a:t>” At least in scripts.</a:t>
            </a:r>
          </a:p>
          <a:p>
            <a:r>
              <a:rPr lang="en-US" dirty="0"/>
              <a:t> Besides these my Professor also forbid “As you know…” A left over from radio play and is leads into an explanation that returns to telling not showing</a:t>
            </a:r>
          </a:p>
          <a:p>
            <a:endParaRPr lang="en-US" dirty="0"/>
          </a:p>
        </p:txBody>
      </p:sp>
      <p:pic>
        <p:nvPicPr>
          <p:cNvPr id="5" name="Picture Placeholder 4" descr="A close up of a piece of paper&#10;&#10;Description automatically generated">
            <a:extLst>
              <a:ext uri="{FF2B5EF4-FFF2-40B4-BE49-F238E27FC236}">
                <a16:creationId xmlns:a16="http://schemas.microsoft.com/office/drawing/2014/main" id="{DB0E05F1-EC2D-4ED3-91FF-7F30345D1D47}"/>
              </a:ext>
            </a:extLst>
          </p:cNvPr>
          <p:cNvPicPr>
            <a:picLocks noGrp="1" noChangeAspect="1"/>
          </p:cNvPicPr>
          <p:nvPr>
            <p:ph type="pic" sz="quarter" idx="13"/>
          </p:nvPr>
        </p:nvPicPr>
        <p:blipFill>
          <a:blip r:embed="rId2"/>
          <a:srcRect l="22333" r="22333"/>
          <a:stretch>
            <a:fillRect/>
          </a:stretch>
        </p:blipFill>
        <p:spPr/>
      </p:pic>
      <p:sp>
        <p:nvSpPr>
          <p:cNvPr id="33" name="Content Placeholder 32">
            <a:extLst>
              <a:ext uri="{FF2B5EF4-FFF2-40B4-BE49-F238E27FC236}">
                <a16:creationId xmlns:a16="http://schemas.microsoft.com/office/drawing/2014/main" id="{D952927E-AEC4-40FF-ABBD-2A3BE13F3061}"/>
              </a:ext>
            </a:extLst>
          </p:cNvPr>
          <p:cNvSpPr>
            <a:spLocks noGrp="1"/>
          </p:cNvSpPr>
          <p:nvPr>
            <p:ph sz="quarter" idx="15"/>
          </p:nvPr>
        </p:nvSpPr>
        <p:spPr/>
        <p:txBody>
          <a:bodyPr/>
          <a:lstStyle/>
          <a:p>
            <a:r>
              <a:rPr lang="en-US" sz="3600" dirty="0"/>
              <a:t>&lt;Scriptwriting&gt;</a:t>
            </a:r>
          </a:p>
        </p:txBody>
      </p:sp>
    </p:spTree>
    <p:extLst>
      <p:ext uri="{BB962C8B-B14F-4D97-AF65-F5344CB8AC3E}">
        <p14:creationId xmlns:p14="http://schemas.microsoft.com/office/powerpoint/2010/main" val="323269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87F3-6B4A-40F1-BCC1-2E7D4A05E81D}"/>
              </a:ext>
            </a:extLst>
          </p:cNvPr>
          <p:cNvSpPr>
            <a:spLocks noGrp="1"/>
          </p:cNvSpPr>
          <p:nvPr>
            <p:ph type="title"/>
          </p:nvPr>
        </p:nvSpPr>
        <p:spPr>
          <a:xfrm>
            <a:off x="765024" y="576263"/>
            <a:ext cx="9612971" cy="2852737"/>
          </a:xfrm>
        </p:spPr>
        <p:txBody>
          <a:bodyPr>
            <a:normAutofit/>
          </a:bodyPr>
          <a:lstStyle/>
          <a:p>
            <a:r>
              <a:rPr lang="en-US" sz="16600" cap="none" dirty="0"/>
              <a:t>Walk</a:t>
            </a:r>
          </a:p>
        </p:txBody>
      </p:sp>
      <p:sp>
        <p:nvSpPr>
          <p:cNvPr id="3" name="Text Placeholder 2">
            <a:extLst>
              <a:ext uri="{FF2B5EF4-FFF2-40B4-BE49-F238E27FC236}">
                <a16:creationId xmlns:a16="http://schemas.microsoft.com/office/drawing/2014/main" id="{B3F83C47-D968-460C-9EA4-09143A053927}"/>
              </a:ext>
            </a:extLst>
          </p:cNvPr>
          <p:cNvSpPr>
            <a:spLocks noGrp="1"/>
          </p:cNvSpPr>
          <p:nvPr>
            <p:ph type="body" idx="1"/>
          </p:nvPr>
        </p:nvSpPr>
        <p:spPr>
          <a:xfrm>
            <a:off x="1176086" y="3276761"/>
            <a:ext cx="9612971" cy="1143324"/>
          </a:xfrm>
        </p:spPr>
        <p:txBody>
          <a:bodyPr/>
          <a:lstStyle/>
          <a:p>
            <a:r>
              <a:rPr lang="en-US" dirty="0">
                <a:ea typeface="Tahoma" panose="020B0604030504040204" pitchFamily="34" charset="0"/>
                <a:cs typeface="Tahoma" panose="020B0604030504040204" pitchFamily="34" charset="0"/>
              </a:rPr>
              <a:t>Walk was another forbidden screenwriting word. We all agreed we spend more time with thesaurus open to Walk than any other word. Walk into a room is stage direction. An angry person does not walk into a room they __________.</a:t>
            </a:r>
          </a:p>
          <a:p>
            <a:endParaRPr lang="en-US" dirty="0"/>
          </a:p>
        </p:txBody>
      </p:sp>
    </p:spTree>
    <p:extLst>
      <p:ext uri="{BB962C8B-B14F-4D97-AF65-F5344CB8AC3E}">
        <p14:creationId xmlns:p14="http://schemas.microsoft.com/office/powerpoint/2010/main" val="329477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4990F9-027B-4F05-A0CC-7F573725E2DD}"/>
              </a:ext>
            </a:extLst>
          </p:cNvPr>
          <p:cNvSpPr txBox="1"/>
          <p:nvPr/>
        </p:nvSpPr>
        <p:spPr>
          <a:xfrm>
            <a:off x="1182848" y="582067"/>
            <a:ext cx="2248249" cy="5262979"/>
          </a:xfrm>
          <a:prstGeom prst="rect">
            <a:avLst/>
          </a:prstGeom>
          <a:noFill/>
        </p:spPr>
        <p:txBody>
          <a:bodyPr wrap="square">
            <a:spAutoFit/>
          </a:bodyPr>
          <a:lstStyle/>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hike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jaunt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parade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step</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stretch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stroll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tour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9"/>
              </a:rPr>
              <a:t>airing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0"/>
              </a:rPr>
              <a:t>carriage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br>
              <a:rPr lang="en-US" sz="1200" dirty="0">
                <a:effectLst/>
                <a:latin typeface="Times New Roman" panose="02020603050405020304" pitchFamily="18" charset="0"/>
                <a:ea typeface="Calibri" panose="020F0502020204030204" pitchFamily="34" charset="0"/>
              </a:rPr>
            </a:b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76224EE5-E555-46D8-A4DE-D173E2BB8060}"/>
              </a:ext>
            </a:extLst>
          </p:cNvPr>
          <p:cNvSpPr txBox="1"/>
          <p:nvPr/>
        </p:nvSpPr>
        <p:spPr>
          <a:xfrm>
            <a:off x="3508696" y="582067"/>
            <a:ext cx="3496111" cy="4791055"/>
          </a:xfrm>
          <a:prstGeom prst="rect">
            <a:avLst/>
          </a:prstGeom>
          <a:noFill/>
        </p:spPr>
        <p:txBody>
          <a:bodyPr wrap="square">
            <a:spAutoFit/>
          </a:bodyPr>
          <a:lstStyle/>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1"/>
              </a:rPr>
              <a:t>circuit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2"/>
              </a:rPr>
              <a:t>constitutional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3"/>
              </a:rPr>
              <a:t>gait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4"/>
              </a:rPr>
              <a:t>march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5"/>
              </a:rPr>
              <a:t>pace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6"/>
              </a:rPr>
              <a:t>perambulation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7"/>
              </a:rPr>
              <a:t>peregrination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8"/>
              </a:rPr>
              <a:t>promenade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9"/>
              </a:rPr>
              <a:t>ramble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5274182-E726-44C6-936E-CAC508B2CFAF}"/>
              </a:ext>
            </a:extLst>
          </p:cNvPr>
          <p:cNvSpPr txBox="1"/>
          <p:nvPr/>
        </p:nvSpPr>
        <p:spPr>
          <a:xfrm>
            <a:off x="6797180" y="582067"/>
            <a:ext cx="2791436" cy="4257576"/>
          </a:xfrm>
          <a:prstGeom prst="rect">
            <a:avLst/>
          </a:prstGeom>
          <a:noFill/>
        </p:spPr>
        <p:txBody>
          <a:bodyPr wrap="square">
            <a:spAutoFit/>
          </a:bodyPr>
          <a:lstStyle/>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0"/>
              </a:rPr>
              <a:t>saunter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1"/>
              </a:rPr>
              <a:t>stride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2"/>
              </a:rPr>
              <a:t>stomp</a:t>
            </a: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2"/>
              </a:rPr>
              <a:t>traipse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3"/>
              </a:rPr>
              <a:t>tramp</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4"/>
              </a:rPr>
              <a:t>tread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5"/>
              </a:rPr>
              <a:t>turn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6"/>
              </a:rPr>
              <a:t>schlepp</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67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50977-B744-4879-85F6-F6AA92A24769}"/>
              </a:ext>
            </a:extLst>
          </p:cNvPr>
          <p:cNvSpPr>
            <a:spLocks noGrp="1"/>
          </p:cNvSpPr>
          <p:nvPr>
            <p:ph type="title"/>
          </p:nvPr>
        </p:nvSpPr>
        <p:spPr/>
        <p:txBody>
          <a:bodyPr/>
          <a:lstStyle/>
          <a:p>
            <a:r>
              <a:rPr lang="en-US" dirty="0"/>
              <a:t>These are telling not showing</a:t>
            </a:r>
          </a:p>
        </p:txBody>
      </p:sp>
      <p:sp>
        <p:nvSpPr>
          <p:cNvPr id="3" name="Content Placeholder 2">
            <a:extLst>
              <a:ext uri="{FF2B5EF4-FFF2-40B4-BE49-F238E27FC236}">
                <a16:creationId xmlns:a16="http://schemas.microsoft.com/office/drawing/2014/main" id="{ADBA4441-F446-4F77-951A-9315829F514D}"/>
              </a:ext>
            </a:extLst>
          </p:cNvPr>
          <p:cNvSpPr>
            <a:spLocks noGrp="1"/>
          </p:cNvSpPr>
          <p:nvPr>
            <p:ph idx="1"/>
          </p:nvPr>
        </p:nvSpPr>
        <p:spPr>
          <a:xfrm>
            <a:off x="1371600" y="1484671"/>
            <a:ext cx="2185332" cy="4382729"/>
          </a:xfrm>
        </p:spPr>
        <p:txBody>
          <a:bodyPr/>
          <a:lstStyle/>
          <a:p>
            <a:r>
              <a:rPr lang="en-US" dirty="0"/>
              <a:t>To see</a:t>
            </a:r>
          </a:p>
          <a:p>
            <a:r>
              <a:rPr lang="en-US" dirty="0"/>
              <a:t>to hear</a:t>
            </a:r>
          </a:p>
          <a:p>
            <a:r>
              <a:rPr lang="en-US" dirty="0"/>
              <a:t>to think</a:t>
            </a:r>
          </a:p>
          <a:p>
            <a:r>
              <a:rPr lang="en-US" dirty="0"/>
              <a:t>to touch</a:t>
            </a:r>
          </a:p>
          <a:p>
            <a:r>
              <a:rPr lang="en-US" dirty="0"/>
              <a:t>to wonder</a:t>
            </a:r>
          </a:p>
          <a:p>
            <a:r>
              <a:rPr lang="en-US" dirty="0"/>
              <a:t>to realize</a:t>
            </a:r>
          </a:p>
          <a:p>
            <a:r>
              <a:rPr lang="en-US" dirty="0"/>
              <a:t>to watch</a:t>
            </a:r>
          </a:p>
          <a:p>
            <a:r>
              <a:rPr lang="en-US" dirty="0"/>
              <a:t>to look</a:t>
            </a:r>
          </a:p>
          <a:p>
            <a:r>
              <a:rPr lang="en-US" dirty="0"/>
              <a:t>to seem</a:t>
            </a:r>
          </a:p>
        </p:txBody>
      </p:sp>
      <p:sp>
        <p:nvSpPr>
          <p:cNvPr id="5" name="TextBox 4">
            <a:extLst>
              <a:ext uri="{FF2B5EF4-FFF2-40B4-BE49-F238E27FC236}">
                <a16:creationId xmlns:a16="http://schemas.microsoft.com/office/drawing/2014/main" id="{A1ED8D6C-3855-4F6E-9DEC-07D1FD9CA79D}"/>
              </a:ext>
            </a:extLst>
          </p:cNvPr>
          <p:cNvSpPr txBox="1"/>
          <p:nvPr/>
        </p:nvSpPr>
        <p:spPr>
          <a:xfrm>
            <a:off x="6172200" y="4708108"/>
            <a:ext cx="5777917" cy="2318583"/>
          </a:xfrm>
          <a:prstGeom prst="rect">
            <a:avLst/>
          </a:prstGeom>
          <a:noFill/>
        </p:spPr>
        <p:txBody>
          <a:bodyPr wrap="square">
            <a:spAutoFit/>
          </a:bodyPr>
          <a:lstStyle/>
          <a:p>
            <a:pPr marL="457200" marR="0">
              <a:spcBef>
                <a:spcPts val="0"/>
              </a:spcBef>
              <a:spcAft>
                <a:spcPts val="800"/>
              </a:spcAft>
            </a:pPr>
            <a:r>
              <a:rPr lang="en-US" sz="3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 will search for these phrases and then rewrite the sentence to show not tell.</a:t>
            </a:r>
            <a:r>
              <a:rPr lang="en-US" sz="1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p>
          <a:p>
            <a:br>
              <a:rPr lang="en-US" sz="1200" dirty="0">
                <a:effectLst/>
                <a:latin typeface="Times New Roman" panose="02020603050405020304" pitchFamily="18" charset="0"/>
                <a:ea typeface="Calibri" panose="020F0502020204030204" pitchFamily="34" charset="0"/>
              </a:rPr>
            </a:br>
            <a:endParaRPr lang="en-US" dirty="0"/>
          </a:p>
        </p:txBody>
      </p:sp>
      <p:sp>
        <p:nvSpPr>
          <p:cNvPr id="7" name="TextBox 6">
            <a:extLst>
              <a:ext uri="{FF2B5EF4-FFF2-40B4-BE49-F238E27FC236}">
                <a16:creationId xmlns:a16="http://schemas.microsoft.com/office/drawing/2014/main" id="{9C4034DC-6157-4EB8-836A-6EC9D49DDC85}"/>
              </a:ext>
            </a:extLst>
          </p:cNvPr>
          <p:cNvSpPr txBox="1"/>
          <p:nvPr/>
        </p:nvSpPr>
        <p:spPr>
          <a:xfrm>
            <a:off x="3944922" y="1484671"/>
            <a:ext cx="3991064" cy="2492990"/>
          </a:xfrm>
          <a:prstGeom prst="rect">
            <a:avLst/>
          </a:prstGeom>
          <a:noFill/>
        </p:spPr>
        <p:txBody>
          <a:bodyPr wrap="square">
            <a:spAutoFit/>
          </a:bodyPr>
          <a:lstStyle/>
          <a:p>
            <a:pPr marL="342900" indent="-342900">
              <a:buFont typeface="Arial" panose="020B0604020202020204" pitchFamily="34" charset="0"/>
              <a:buChar char="•"/>
            </a:pPr>
            <a:r>
              <a:rPr lang="en-US" sz="2400" dirty="0">
                <a:solidFill>
                  <a:srgbClr val="1F497D"/>
                </a:solidFill>
              </a:rPr>
              <a:t>to feel (or feel like)</a:t>
            </a:r>
          </a:p>
          <a:p>
            <a:pPr marL="342900" indent="-342900">
              <a:buFont typeface="Arial" panose="020B0604020202020204" pitchFamily="34" charset="0"/>
              <a:buChar char="•"/>
            </a:pPr>
            <a:endParaRPr lang="en-US" sz="2400" dirty="0">
              <a:solidFill>
                <a:srgbClr val="1F497D"/>
              </a:solidFill>
            </a:endParaRPr>
          </a:p>
          <a:p>
            <a:pPr marL="342900" indent="-342900">
              <a:buFont typeface="Arial" panose="020B0604020202020204" pitchFamily="34" charset="0"/>
              <a:buChar char="•"/>
            </a:pPr>
            <a:r>
              <a:rPr lang="en-US" sz="2400" dirty="0">
                <a:solidFill>
                  <a:srgbClr val="1F497D"/>
                </a:solidFill>
              </a:rPr>
              <a:t>to decide</a:t>
            </a:r>
          </a:p>
          <a:p>
            <a:pPr marL="342900" indent="-342900">
              <a:buFont typeface="Arial" panose="020B0604020202020204" pitchFamily="34" charset="0"/>
              <a:buChar char="•"/>
            </a:pPr>
            <a:endParaRPr lang="en-US" sz="2400" dirty="0">
              <a:solidFill>
                <a:srgbClr val="1F497D"/>
              </a:solidFill>
            </a:endParaRPr>
          </a:p>
          <a:p>
            <a:pPr marL="342900" indent="-342900">
              <a:buFont typeface="Arial" panose="020B0604020202020204" pitchFamily="34" charset="0"/>
              <a:buChar char="•"/>
            </a:pPr>
            <a:r>
              <a:rPr lang="en-US" sz="2400" dirty="0">
                <a:solidFill>
                  <a:srgbClr val="1F497D"/>
                </a:solidFill>
              </a:rPr>
              <a:t>to sound (or sound like)</a:t>
            </a:r>
            <a:br>
              <a:rPr lang="en-US" dirty="0">
                <a:solidFill>
                  <a:srgbClr val="1F497D"/>
                </a:solidFill>
              </a:rPr>
            </a:br>
            <a:br>
              <a:rPr lang="en-US" dirty="0">
                <a:solidFill>
                  <a:srgbClr val="1F497D"/>
                </a:solidFill>
              </a:rPr>
            </a:br>
            <a:endParaRPr lang="en-US" dirty="0">
              <a:solidFill>
                <a:srgbClr val="1F497D"/>
              </a:solidFill>
            </a:endParaRPr>
          </a:p>
        </p:txBody>
      </p:sp>
    </p:spTree>
    <p:extLst>
      <p:ext uri="{BB962C8B-B14F-4D97-AF65-F5344CB8AC3E}">
        <p14:creationId xmlns:p14="http://schemas.microsoft.com/office/powerpoint/2010/main" val="146458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0F2D-48DB-4B1F-9703-A0380360D7E8}"/>
              </a:ext>
            </a:extLst>
          </p:cNvPr>
          <p:cNvSpPr>
            <a:spLocks noGrp="1"/>
          </p:cNvSpPr>
          <p:nvPr>
            <p:ph type="title"/>
          </p:nvPr>
        </p:nvSpPr>
        <p:spPr/>
        <p:txBody>
          <a:bodyPr/>
          <a:lstStyle/>
          <a:p>
            <a:r>
              <a:rPr lang="en-US" dirty="0"/>
              <a:t>A few others</a:t>
            </a:r>
          </a:p>
        </p:txBody>
      </p:sp>
      <p:sp>
        <p:nvSpPr>
          <p:cNvPr id="3" name="Content Placeholder 2">
            <a:extLst>
              <a:ext uri="{FF2B5EF4-FFF2-40B4-BE49-F238E27FC236}">
                <a16:creationId xmlns:a16="http://schemas.microsoft.com/office/drawing/2014/main" id="{41805123-AB17-440B-9CF1-7340427EEB52}"/>
              </a:ext>
            </a:extLst>
          </p:cNvPr>
          <p:cNvSpPr>
            <a:spLocks noGrp="1"/>
          </p:cNvSpPr>
          <p:nvPr>
            <p:ph sz="half" idx="1"/>
          </p:nvPr>
        </p:nvSpPr>
        <p:spPr>
          <a:xfrm>
            <a:off x="1371600" y="1560353"/>
            <a:ext cx="4447786" cy="4307048"/>
          </a:xfrm>
        </p:spPr>
        <p:txBody>
          <a:bodyPr/>
          <a:lstStyle/>
          <a:p>
            <a:pPr marL="0" indent="0">
              <a:buNone/>
            </a:pPr>
            <a:r>
              <a:rPr lang="en-US" dirty="0"/>
              <a:t>Non-LY ADVERBS</a:t>
            </a:r>
          </a:p>
          <a:p>
            <a:r>
              <a:rPr lang="en-US" dirty="0"/>
              <a:t>Just</a:t>
            </a:r>
          </a:p>
          <a:p>
            <a:r>
              <a:rPr lang="en-US" dirty="0"/>
              <a:t>That</a:t>
            </a:r>
          </a:p>
          <a:p>
            <a:r>
              <a:rPr lang="en-US" dirty="0"/>
              <a:t>so</a:t>
            </a:r>
          </a:p>
          <a:p>
            <a:endParaRPr lang="en-US" dirty="0"/>
          </a:p>
          <a:p>
            <a:pPr marL="0" indent="0">
              <a:buNone/>
            </a:pPr>
            <a:r>
              <a:rPr lang="en-US" dirty="0"/>
              <a:t>Telling not Showing</a:t>
            </a:r>
          </a:p>
          <a:p>
            <a:r>
              <a:rPr lang="en-US" dirty="0"/>
              <a:t>Went</a:t>
            </a:r>
          </a:p>
          <a:p>
            <a:r>
              <a:rPr lang="en-US" dirty="0"/>
              <a:t>Took</a:t>
            </a:r>
          </a:p>
        </p:txBody>
      </p:sp>
      <p:sp>
        <p:nvSpPr>
          <p:cNvPr id="4" name="Content Placeholder 3">
            <a:extLst>
              <a:ext uri="{FF2B5EF4-FFF2-40B4-BE49-F238E27FC236}">
                <a16:creationId xmlns:a16="http://schemas.microsoft.com/office/drawing/2014/main" id="{0286A4EC-1E92-4F93-B155-48458A61AC7A}"/>
              </a:ext>
            </a:extLst>
          </p:cNvPr>
          <p:cNvSpPr>
            <a:spLocks noGrp="1"/>
          </p:cNvSpPr>
          <p:nvPr>
            <p:ph sz="half" idx="2"/>
          </p:nvPr>
        </p:nvSpPr>
        <p:spPr>
          <a:xfrm>
            <a:off x="6709961" y="1338043"/>
            <a:ext cx="4447786" cy="5146647"/>
          </a:xfrm>
        </p:spPr>
        <p:txBody>
          <a:bodyPr/>
          <a:lstStyle/>
          <a:p>
            <a:pPr marL="0" indent="0">
              <a:buNone/>
            </a:pPr>
            <a:r>
              <a:rPr lang="en-US" dirty="0"/>
              <a:t>Useless modifiers</a:t>
            </a:r>
          </a:p>
          <a:p>
            <a:r>
              <a:rPr lang="en-US" dirty="0"/>
              <a:t>Really</a:t>
            </a:r>
          </a:p>
          <a:p>
            <a:r>
              <a:rPr lang="en-US" dirty="0"/>
              <a:t>"Amazing" or "Awesome"</a:t>
            </a:r>
            <a:br>
              <a:rPr lang="en-US" dirty="0"/>
            </a:br>
            <a:endParaRPr lang="en-US" dirty="0"/>
          </a:p>
          <a:p>
            <a:r>
              <a:rPr lang="en-US" dirty="0"/>
              <a:t>Can</a:t>
            </a:r>
          </a:p>
          <a:p>
            <a:endParaRPr lang="en-US" dirty="0"/>
          </a:p>
          <a:p>
            <a:pPr marL="0" indent="0">
              <a:buNone/>
            </a:pPr>
            <a:r>
              <a:rPr lang="en-US" dirty="0"/>
              <a:t>Dialogue tag</a:t>
            </a:r>
          </a:p>
          <a:p>
            <a:r>
              <a:rPr lang="en-US" dirty="0"/>
              <a:t>?” asks</a:t>
            </a:r>
          </a:p>
          <a:p>
            <a:r>
              <a:rPr lang="en-US" dirty="0"/>
              <a:t>“Said” is not on my list but many authors are suggesting all Dialogue tags</a:t>
            </a:r>
            <a:br>
              <a:rPr lang="en-US" dirty="0"/>
            </a:br>
            <a:endParaRPr lang="en-US" dirty="0"/>
          </a:p>
        </p:txBody>
      </p:sp>
    </p:spTree>
    <p:extLst>
      <p:ext uri="{BB962C8B-B14F-4D97-AF65-F5344CB8AC3E}">
        <p14:creationId xmlns:p14="http://schemas.microsoft.com/office/powerpoint/2010/main" val="842059664"/>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6F44E19-6F9C-40C6-8F6B-82886B90190C}">
  <ds:schemaRefs>
    <ds:schemaRef ds:uri="http://schemas.microsoft.com/sharepoint/v3/contenttype/forms"/>
  </ds:schemaRefs>
</ds:datastoreItem>
</file>

<file path=customXml/itemProps2.xml><?xml version="1.0" encoding="utf-8"?>
<ds:datastoreItem xmlns:ds="http://schemas.openxmlformats.org/officeDocument/2006/customXml" ds:itemID="{A70FA373-FC71-43C5-B962-D433940CC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5DA89-9689-4EB7-83A3-32913C232C3C}">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199</TotalTime>
  <Words>574</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Impact</vt:lpstr>
      <vt:lpstr>Symbol</vt:lpstr>
      <vt:lpstr>Times New Roman</vt:lpstr>
      <vt:lpstr>Crop</vt:lpstr>
      <vt:lpstr>WORDS to REMOVE From Your Writing </vt:lpstr>
      <vt:lpstr>There is no science to my list. Some of these words come from other authors.   When I draft a novel, I rewrite/edit four times. On the third pass I break out my list of words I try to remove that helps to button up and make the writing tighter.</vt:lpstr>
      <vt:lpstr>― On Writing: A Memoir of the Craft </vt:lpstr>
      <vt:lpstr>REMOVE VERY</vt:lpstr>
      <vt:lpstr>More White Space</vt:lpstr>
      <vt:lpstr>Walk</vt:lpstr>
      <vt:lpstr>PowerPoint Presentation</vt:lpstr>
      <vt:lpstr>These are telling not showing</vt:lpstr>
      <vt:lpstr>A few others</vt:lpstr>
      <vt:lpstr>Most of these I remove from prose only. </vt:lpstr>
      <vt:lpstr>Every author has her own quirks, and over time, you should become familiar with your own.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to REMOVE From Your Writing</dc:title>
  <dc:creator>william schlichter</dc:creator>
  <cp:lastModifiedBy>william schlichter</cp:lastModifiedBy>
  <cp:revision>15</cp:revision>
  <dcterms:created xsi:type="dcterms:W3CDTF">2020-08-24T23:50:13Z</dcterms:created>
  <dcterms:modified xsi:type="dcterms:W3CDTF">2020-09-02T00:02:55Z</dcterms:modified>
</cp:coreProperties>
</file>